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1.xml" Type="http://schemas.openxmlformats.org/officeDocument/2006/relationships/slide" Id="rId76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55% da base de usuários do Facebook mensal ativo acessa Facebook em um dispositivo móvel.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"...nós realmente temos mais pessoas em uma base diária usando a versão web mobile do Facebook do que temos com os nossos aplicativos iOS e Android combinados."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17% dos usuários de celulares em os EUA usam seu telefone como sua plataforma primária de navegação na web.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O tráfego de celular e tablet está previsto para ultrapassar o tráfego do desktop até 2015, ou mais cedo.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Após o lançamento de uma home page responsiva para WVU, o tráfego móvel aumentou de 11% para 22% em menos de um mês.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" name="Shape 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4" name="Shape 1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0" name="Shape 1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8" name="Shape 2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9" name="Shape 2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9" name="Shape 2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5" name="Shape 3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0" name="Shape 3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1" name="Shape 3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7" name="Shape 3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5" name="Shape 3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7" name="Shape 3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pt-BR"/>
              <a:t>A maioria das faculdades e universidades estão apenas mostrando o tráfego ~ 10 a 15% a partir de sistemas operacionais móveis.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0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://thenextweb.com/apple/2012/01/25/there-are-now-more-iphones-sold-than-babies-born-in-the-world-every-day/" Type="http://schemas.openxmlformats.org/officeDocument/2006/relationships/hyperlink" TargetMode="External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0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3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jp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6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5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0.jp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2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3.jp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6.jp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1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4.jp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8.jpg" Type="http://schemas.openxmlformats.org/officeDocument/2006/relationships/image" Id="rId3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7.jpg" Type="http://schemas.openxmlformats.org/officeDocument/2006/relationships/image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7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9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0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4.jpg" Type="http://schemas.openxmlformats.org/officeDocument/2006/relationships/image" Id="rId3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7.png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4.png" Type="http://schemas.openxmlformats.org/officeDocument/2006/relationships/image" Id="rId3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6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responsinator.com/" Type="http://schemas.openxmlformats.org/officeDocument/2006/relationships/hyperlink" TargetMode="External" Id="rId4"/><Relationship Target="http://sergiolopes.org/diretorio-design-responsivo/" Type="http://schemas.openxmlformats.org/officeDocument/2006/relationships/hyperlink" TargetMode="External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speakerdeck.com/zenorocha/como-perder-peso-no-browser/" Type="http://schemas.openxmlformats.org/officeDocument/2006/relationships/hyperlink" TargetMode="External" Id="rId4"/><Relationship Target="http://browserdiet.com/pt" Type="http://schemas.openxmlformats.org/officeDocument/2006/relationships/hyperlink" TargetMode="External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p.tutsplus.com/sessions/adaptive-blog-theme-from-photoshop-to-wordpress/" Type="http://schemas.openxmlformats.org/officeDocument/2006/relationships/hyperlink" TargetMode="External" Id="rId4"/><Relationship Target="https://tutsplus.com/course/30-days-to-learn-jquery/#introduction" Type="http://schemas.openxmlformats.org/officeDocument/2006/relationships/hyperlink" TargetMode="External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pttrns.com/" Type="http://schemas.openxmlformats.org/officeDocument/2006/relationships/hyperlink" TargetMode="External" Id="rId4"/><Relationship Target="http://mediaqueri.es/" Type="http://schemas.openxmlformats.org/officeDocument/2006/relationships/hyperlink" TargetMode="External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dribbble.com/" Type="http://schemas.openxmlformats.org/officeDocument/2006/relationships/hyperlink" TargetMode="External" Id="rId4"/><Relationship Target="http://pinterest.com/hebertialmeida/mobile-ui/" Type="http://schemas.openxmlformats.org/officeDocument/2006/relationships/hyperlink" TargetMode="External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4.jp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icomoon.io/app/" Type="http://schemas.openxmlformats.org/officeDocument/2006/relationships/hyperlink" TargetMode="External" Id="rId4"/><Relationship Target="https://www.google.com/webmasters/tools/" Type="http://schemas.openxmlformats.org/officeDocument/2006/relationships/hyperlink" TargetMode="External" Id="rId3"/><Relationship Target="http://www.jpegmini.com/" Type="http://schemas.openxmlformats.org/officeDocument/2006/relationships/hyperlink" TargetMode="External" Id="rId6"/><Relationship Target="http://builds.balsamiq.com/b/mockups-web-demo/" Type="http://schemas.openxmlformats.org/officeDocument/2006/relationships/hyperlink" TargetMode="External" Id="rId5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imasters.com.br/desenvolvimento/23-extensoes-indispensaveis-para-desenvolvedores-web/" Type="http://schemas.openxmlformats.org/officeDocument/2006/relationships/hyperlink" TargetMode="External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pt-BR"/>
              <a:t>Design Responsivo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pt-BR"/>
              <a:t>rodrigo.palheiro@novotempo.com</a:t>
            </a:r>
          </a:p>
          <a:p>
            <a:pPr>
              <a:buNone/>
            </a:pPr>
            <a:r>
              <a:rPr sz="1800" lang="pt-BR"/>
              <a:t>@rodrigopalheiro</a:t>
            </a:r>
          </a:p>
        </p:txBody>
      </p:sp>
      <p:sp>
        <p:nvSpPr>
          <p:cNvPr id="25" name="Shape 25"/>
          <p:cNvSpPr/>
          <p:nvPr/>
        </p:nvSpPr>
        <p:spPr>
          <a:xfrm>
            <a:off y="6416118" x="3407755"/>
            <a:ext cy="233831" cx="232848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>
            <a:off y="-19332" x="5650"/>
            <a:ext cy="6877332" cx="91383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/>
        </p:nvSpPr>
        <p:spPr>
          <a:xfrm>
            <a:off y="0" x="0"/>
            <a:ext cy="6891269" cx="91654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" name="Shape 82"/>
          <p:cNvSpPr/>
          <p:nvPr/>
        </p:nvSpPr>
        <p:spPr>
          <a:xfrm>
            <a:off y="0" x="0"/>
            <a:ext cy="6869009" cx="9137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/>
        </p:nvSpPr>
        <p:spPr>
          <a:xfrm>
            <a:off y="0" x="0"/>
            <a:ext cy="6890098" cx="916300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/>
          <p:nvPr/>
        </p:nvSpPr>
        <p:spPr>
          <a:xfrm>
            <a:off y="0" x="0"/>
            <a:ext cy="6888445" cx="916313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Shape 97"/>
          <p:cNvSpPr/>
          <p:nvPr/>
        </p:nvSpPr>
        <p:spPr>
          <a:xfrm>
            <a:off y="0" x="0"/>
            <a:ext cy="7664653" cx="913990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/>
        </p:nvSpPr>
        <p:spPr>
          <a:xfrm>
            <a:off y="0" x="0"/>
            <a:ext cy="7666249" cx="914329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7" name="Shape 107"/>
          <p:cNvSpPr txBox="1"/>
          <p:nvPr/>
        </p:nvSpPr>
        <p:spPr>
          <a:xfrm>
            <a:off y="1503198" x="1560830"/>
            <a:ext cy="4134899" cx="5998200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00000"/>
              </a:lnSpc>
              <a:buNone/>
            </a:pPr>
            <a:r>
              <a:rPr b="1" sz="4800" lang="pt-BR"/>
              <a:t>Limitações</a:t>
            </a:r>
          </a:p>
          <a:p>
            <a:pPr algn="ctr">
              <a:lnSpc>
                <a:spcPct val="100000"/>
              </a:lnSpc>
              <a:buNone/>
            </a:pPr>
            <a:r>
              <a:rPr b="1" sz="4800" lang="pt-BR"/>
              <a:t>Mobile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sz="3600" lang="pt-BR"/>
              <a:t>Muitas vezes, ao interagir com mobile, as pessoas estão em modo: "fritando peixe e olhando o gato" e com apenas um dos dedos....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/>
        </p:nvSpPr>
        <p:spPr>
          <a:xfrm>
            <a:off y="0" x="-153675"/>
            <a:ext cy="6857612" cx="968510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y="2394000" x="457200"/>
            <a:ext cy="20699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lang="pt-BR"/>
              <a:t>"Há mais iPhones vendidos por dia (402 mil) do que as pessoas nascidas no mundo por dia (300 mil)."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y="6159400" x="405000"/>
            <a:ext cy="457200" cx="8320800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u="sng" sz="1100" lang="pt-BR">
                <a:solidFill>
                  <a:schemeClr val="hlink"/>
                </a:solidFill>
                <a:hlinkClick r:id="rId3"/>
              </a:rPr>
              <a:t>http://thenextweb.com/apple/2012/01/25/there-are-now-more-iphones-sold-than-babies-born-in-the-world-every-day/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/>
          <p:nvPr/>
        </p:nvSpPr>
        <p:spPr>
          <a:xfrm>
            <a:off y="-23812" x="-106925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/>
          <p:nvPr/>
        </p:nvSpPr>
        <p:spPr>
          <a:xfrm>
            <a:off y="-23812" x="-13575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/>
        </p:nvSpPr>
        <p:spPr>
          <a:xfrm>
            <a:off y="0" x="-471360"/>
            <a:ext cy="6857589" cx="96858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/>
        </p:nvSpPr>
        <p:spPr>
          <a:xfrm>
            <a:off y="252392" x="4798"/>
            <a:ext cy="6461681" cx="912576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/>
        </p:nvSpPr>
        <p:spPr>
          <a:xfrm>
            <a:off y="192307" x="0"/>
            <a:ext cy="6473385" cx="914338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/>
        </p:nvSpPr>
        <p:spPr>
          <a:xfrm>
            <a:off y="0" x="0"/>
            <a:ext cy="7050824" cx="914816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 txBox="1"/>
          <p:nvPr/>
        </p:nvSpPr>
        <p:spPr>
          <a:xfrm>
            <a:off y="1503198" x="1560830"/>
            <a:ext cy="4134899" cx="5998200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00000"/>
              </a:lnSpc>
              <a:buNone/>
            </a:pPr>
            <a:r>
              <a:rPr b="1" sz="4800" lang="pt-BR"/>
              <a:t>Como os brasileiros usam seus smartphones?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/>
        </p:nvSpPr>
        <p:spPr>
          <a:xfrm>
            <a:off y="194698" x="0"/>
            <a:ext cy="6468602" cx="913580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pt-BR"/>
              <a:t>Como os brasileiros usam?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são indispensáveis para o cotidiano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70" name="Shape 170"/>
          <p:cNvSpPr/>
          <p:nvPr/>
        </p:nvSpPr>
        <p:spPr>
          <a:xfrm>
            <a:off y="-5724" x="-220900"/>
            <a:ext cy="6869449" cx="97024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/>
          <p:nvPr/>
        </p:nvSpPr>
        <p:spPr>
          <a:xfrm>
            <a:off y="-43227" x="76200"/>
            <a:ext cy="6897225" cx="896731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Como os brasileiros usam?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são indispensáveis para o cotidiano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transformaram o comportamento do consumidor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83" name="Shape 183"/>
          <p:cNvSpPr/>
          <p:nvPr/>
        </p:nvSpPr>
        <p:spPr>
          <a:xfrm>
            <a:off y="-23812" x="-11655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Como os brasileiros usam?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são indispensáveis para o cotidiano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transformaram o comportamento do consumidor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ajudam os usuários a navegar pelo mundo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mudam o modo como os consumidores fazem compras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/>
        </p:nvSpPr>
        <p:spPr>
          <a:xfrm>
            <a:off y="-23812" x="-58925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Como os brasileiros usam?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são indispensáveis para o cotidiano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transformaram o comportamento do consumidor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ajudam os usuários a navegar pelo mundo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mudam o modo como os consumidores fazem compras</a:t>
            </a:r>
          </a:p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ajudam os anunciantes entrarem em contato com os clientes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Como os brasileiros usam?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Os smartphones transformam a forma que as pessoas aprendem e ensinam!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/>
          <p:nvPr/>
        </p:nvSpPr>
        <p:spPr>
          <a:xfrm>
            <a:off y="-17603" x="-558350"/>
            <a:ext cy="6893208" cx="1069511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 txBox="1"/>
          <p:nvPr/>
        </p:nvSpPr>
        <p:spPr>
          <a:xfrm>
            <a:off y="1503198" x="1560830"/>
            <a:ext cy="4134899" cx="5998200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00000"/>
              </a:lnSpc>
              <a:buNone/>
            </a:pPr>
            <a:r>
              <a:rPr b="1" sz="4800" lang="pt-BR"/>
              <a:t>Como a igreja pode explorar essa oportunidade?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y="442785" x="457200"/>
            <a:ext cy="6125099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sz="4800" lang="pt-BR"/>
              <a:t>Com qualidade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sz="4800" lang="pt-BR"/>
              <a:t>Com estratégia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pt-BR"/>
              <a:t>Como explorarmos a oportunidade?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Identificar objetivos da empresa e necessidades dos usuários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/>
          <p:nvPr/>
        </p:nvSpPr>
        <p:spPr>
          <a:xfrm>
            <a:off y="0" x="0"/>
            <a:ext cy="6872348" cx="91629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2" name="Shape 42"/>
          <p:cNvSpPr txBox="1"/>
          <p:nvPr/>
        </p:nvSpPr>
        <p:spPr>
          <a:xfrm>
            <a:off y="220925" x="461050"/>
            <a:ext cy="931800" cx="6877199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b="1" sz="3000" lang="pt-BR"/>
              <a:t>Crescimento = oportunidade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2" name="Shape 232"/>
          <p:cNvSpPr/>
          <p:nvPr/>
        </p:nvSpPr>
        <p:spPr>
          <a:xfrm>
            <a:off y="-23812" x="-30480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/>
          <p:nvPr/>
        </p:nvSpPr>
        <p:spPr>
          <a:xfrm>
            <a:off y="-23812" x="-30480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Como explorarmos a oportunidade?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pt-BR"/>
              <a:t>Identificar objetivos da empresa e necessidades dos usuários (equilíbrio)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/>
          <p:nvPr/>
        </p:nvSpPr>
        <p:spPr>
          <a:xfrm>
            <a:off y="-23812" x="-30480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/>
        </p:nvSpPr>
        <p:spPr>
          <a:xfrm>
            <a:off y="-23812" x="-164575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/>
          <p:nvPr/>
        </p:nvSpPr>
        <p:spPr>
          <a:xfrm>
            <a:off y="-23812" x="-14535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3" name="Shape 263"/>
          <p:cNvSpPr/>
          <p:nvPr/>
        </p:nvSpPr>
        <p:spPr>
          <a:xfrm>
            <a:off y="-23812" x="-164575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/>
        </p:nvSpPr>
        <p:spPr>
          <a:xfrm>
            <a:off y="-23812" x="-241400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3" name="Shape 273"/>
          <p:cNvSpPr/>
          <p:nvPr/>
        </p:nvSpPr>
        <p:spPr>
          <a:xfrm>
            <a:off y="-47625" x="-366275"/>
            <a:ext cy="6905625" cx="9753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/>
        </p:nvSpPr>
        <p:spPr>
          <a:xfrm>
            <a:off y="0" x="0"/>
            <a:ext cy="8053752" cx="91439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/>
          <p:nvPr/>
        </p:nvSpPr>
        <p:spPr>
          <a:xfrm>
            <a:off y="-614725" x="0"/>
            <a:ext cy="18785745" cx="91547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/>
        </p:nvSpPr>
        <p:spPr>
          <a:xfrm>
            <a:off y="-26586" x="-1131419"/>
            <a:ext cy="6869379" cx="103220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8" name="Shape 288"/>
          <p:cNvSpPr/>
          <p:nvPr/>
        </p:nvSpPr>
        <p:spPr>
          <a:xfrm>
            <a:off y="0" x="-1160589"/>
            <a:ext cy="6860100" cx="103045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/>
        </p:nvSpPr>
        <p:spPr>
          <a:xfrm>
            <a:off y="0" x="0"/>
            <a:ext cy="6862598" cx="91495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/>
          <p:nvPr/>
        </p:nvSpPr>
        <p:spPr>
          <a:xfrm>
            <a:off y="0" x="0"/>
            <a:ext cy="6862281" cx="914995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3" name="Shape 303"/>
          <p:cNvSpPr/>
          <p:nvPr/>
        </p:nvSpPr>
        <p:spPr>
          <a:xfrm>
            <a:off y="-7249" x="-9761"/>
            <a:ext cy="6872499" cx="91635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/>
        </p:nvSpPr>
        <p:spPr>
          <a:xfrm>
            <a:off y="1235828" x="0"/>
            <a:ext cy="5618523" cx="91490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09" name="Shape 309"/>
          <p:cNvSpPr txBox="1"/>
          <p:nvPr>
            <p:ph type="title"/>
          </p:nvPr>
        </p:nvSpPr>
        <p:spPr>
          <a:xfrm>
            <a:off y="274637" x="457200"/>
            <a:ext cy="7976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pt-BR"/>
              <a:t>PhoneGap (Adobe)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9" name="Shape 319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9" name="Shape 329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" name="Shape 52"/>
          <p:cNvSpPr/>
          <p:nvPr/>
        </p:nvSpPr>
        <p:spPr>
          <a:xfrm>
            <a:off y="-5446075" x="0"/>
            <a:ext cy="18785745" cx="91547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9" name="Shape 339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Shape 344"/>
          <p:cNvSpPr/>
          <p:nvPr/>
        </p:nvSpPr>
        <p:spPr>
          <a:xfrm>
            <a:off y="-68" x="-68"/>
            <a:ext cy="6863006" cx="91303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 txBox="1"/>
          <p:nvPr/>
        </p:nvSpPr>
        <p:spPr>
          <a:xfrm>
            <a:off y="1503198" x="1560830"/>
            <a:ext cy="4134899" cx="5993399"/>
          </a:xfrm>
          <a:prstGeom prst="rect">
            <a:avLst/>
          </a:prstGeom>
          <a:noFill/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00000"/>
              </a:lnSpc>
              <a:buNone/>
            </a:pPr>
            <a:r>
              <a:rPr b="1" sz="4800" lang="pt-BR"/>
              <a:t>Quais caminhos do Mobile?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/>
          <p:nvPr/>
        </p:nvSpPr>
        <p:spPr>
          <a:xfrm>
            <a:off y="680560" x="947994"/>
            <a:ext cy="5131880" cx="72480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Design Responsivo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pt-BR"/>
              <a:t>Web Design Responsivo: as melhores referências em português pra você aprender do básico ao avançado</a:t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3"/>
              </a:rPr>
              <a:t>http://sergiolopes.org/diretorio-design-responsivo/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pt-BR"/>
              <a:t>Alguns testes</a:t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4"/>
              </a:rPr>
              <a:t>http://responsinator.com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Otimização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pt-BR"/>
              <a:t>Perdendo peso no browser</a:t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3"/>
              </a:rPr>
              <a:t>http://browserdiet.com/pt</a:t>
            </a:r>
          </a:p>
          <a:p>
            <a:r>
              <a:t/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4"/>
              </a:rPr>
              <a:t>https://speakerdeck.com/zenorocha/como-perder-peso-no-browser/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Tutoriais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pt-BR"/>
              <a:t>30 days to learn jQuery</a:t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3"/>
              </a:rPr>
              <a:t>https://tutsplus.com/course/30-days-to-learn-jquery/#introduction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pt-BR"/>
              <a:t>Adaptive Blog Theme: From Photoshop to WordPress</a:t>
            </a:r>
          </a:p>
          <a:p>
            <a:pPr rtl="0" lvl="0">
              <a:buNone/>
            </a:pPr>
            <a:r>
              <a:rPr u="sng" sz="2400" lang="pt-BR">
                <a:solidFill>
                  <a:schemeClr val="hlink"/>
                </a:solidFill>
                <a:hlinkClick r:id="rId4"/>
              </a:rPr>
              <a:t>http://wp.tutsplus.com/sessions/adaptive-blog-theme-from-photoshop-to-wordpress/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Bons exemplos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pt-BR"/>
              <a:t>Media Queri.es (web)</a:t>
            </a:r>
          </a:p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3"/>
              </a:rPr>
              <a:t>http://mediaqueri.es/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pt-BR"/>
              <a:t>Pttrns (apps nativos)</a:t>
            </a:r>
          </a:p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4"/>
              </a:rPr>
              <a:t>http://pttrns.com/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Inspiração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3"/>
              </a:rPr>
              <a:t>http://pinterest.com/hebertialmeida/mobile-ui/</a:t>
            </a:r>
          </a:p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4"/>
              </a:rPr>
              <a:t>http://dribbble.com/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/>
          <p:nvPr/>
        </p:nvSpPr>
        <p:spPr>
          <a:xfrm>
            <a:off y="-9960500" x="0"/>
            <a:ext cy="18785745" cx="91547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Ferramentas úteis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pt-BR"/>
              <a:t>Webmasters Tools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u="sng" sz="2400" lang="pt-BR">
                <a:solidFill>
                  <a:srgbClr val="1155CC"/>
                </a:solidFill>
                <a:hlinkClick r:id="rId3"/>
              </a:rPr>
              <a:t>https://www.google.com/webmasters/tools/</a:t>
            </a:r>
          </a:p>
          <a:p>
            <a:r>
              <a:t/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pt-BR"/>
              <a:t>Ícones em fontes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u="sng" sz="2400" lang="pt-BR">
                <a:solidFill>
                  <a:srgbClr val="1155CC"/>
                </a:solidFill>
                <a:hlinkClick r:id="rId4"/>
              </a:rPr>
              <a:t>http://icomoon.io/app/</a:t>
            </a:r>
          </a:p>
          <a:p>
            <a:r>
              <a:t/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pt-BR">
                <a:solidFill>
                  <a:srgbClr val="000000"/>
                </a:solidFill>
              </a:rPr>
              <a:t>Wireframes</a:t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u="sng" sz="2400" lang="pt-BR">
                <a:solidFill>
                  <a:srgbClr val="1155CC"/>
                </a:solidFill>
                <a:hlinkClick r:id="rId5"/>
              </a:rPr>
              <a:t>http://builds.balsamiq.com/b/mockups-web-demo/</a:t>
            </a:r>
            <a:r>
              <a:rPr sz="2400" lang="pt-BR">
                <a:solidFill>
                  <a:srgbClr val="000000"/>
                </a:solidFill>
              </a:rPr>
              <a:t> </a:t>
            </a:r>
          </a:p>
          <a:p>
            <a:r>
              <a:t/>
            </a:r>
          </a:p>
          <a:p>
            <a:pPr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2400" lang="pt-BR">
                <a:solidFill>
                  <a:srgbClr val="000000"/>
                </a:solidFill>
              </a:rPr>
              <a:t>JPEGmini</a:t>
            </a:r>
          </a:p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6"/>
              </a:rPr>
              <a:t>http://www.jpegmini.com/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pt-BR"/>
              <a:t>Ferramentas úteis</a:t>
            </a:r>
          </a:p>
        </p:txBody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y="1600200" x="457200"/>
            <a:ext cy="49677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u="sng" sz="2400" lang="pt-BR">
                <a:solidFill>
                  <a:srgbClr val="1155CC"/>
                </a:solidFill>
                <a:hlinkClick r:id="rId3"/>
              </a:rPr>
              <a:t>http://imasters.com.br/desenvolvimento/23-extensoes-indispensaveis-para-desenvolvedores-web/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/>
        </p:nvSpPr>
        <p:spPr>
          <a:xfrm>
            <a:off y="0" x="840151"/>
            <a:ext cy="6873348" cx="746369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/>
        </p:nvSpPr>
        <p:spPr>
          <a:xfrm>
            <a:off y="0" x="0"/>
            <a:ext cy="6873475" cx="91420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